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jpeg" ContentType="image/jpeg"/>
  <Override PartName="/ppt/media/image28.png" ContentType="image/png"/>
  <Override PartName="/ppt/media/image1.jpeg" ContentType="image/jpeg"/>
  <Override PartName="/ppt/media/image19.wmf" ContentType="image/x-wmf"/>
  <Override PartName="/ppt/media/image8.png" ContentType="image/png"/>
  <Override PartName="/ppt/media/image7.wmf" ContentType="image/x-wmf"/>
  <Override PartName="/ppt/media/image2.jpeg" ContentType="image/jpeg"/>
  <Override PartName="/ppt/media/image6.jpeg" ContentType="image/jpeg"/>
  <Override PartName="/ppt/media/image4.png" ContentType="image/png"/>
  <Override PartName="/ppt/media/image3.wmf" ContentType="image/x-wmf"/>
  <Override PartName="/ppt/media/image23.wmf" ContentType="image/x-wmf"/>
  <Override PartName="/ppt/media/image11.png" ContentType="image/png"/>
  <Override PartName="/ppt/media/image5.jpeg" ContentType="image/jpeg"/>
  <Override PartName="/ppt/media/image10.wmf" ContentType="image/x-wmf"/>
  <Override PartName="/ppt/media/image18.jpeg" ContentType="image/jpeg"/>
  <Override PartName="/ppt/media/image12.png" ContentType="image/png"/>
  <Override PartName="/ppt/media/image13.wmf" ContentType="image/x-wmf"/>
  <Override PartName="/ppt/media/image14.wmf" ContentType="image/x-wmf"/>
  <Override PartName="/ppt/media/image15.jpeg" ContentType="image/jpeg"/>
  <Override PartName="/ppt/media/image16.wmf" ContentType="image/x-wmf"/>
  <Override PartName="/ppt/media/image26.gif" ContentType="image/gif"/>
  <Override PartName="/ppt/media/image17.wmf" ContentType="image/x-wmf"/>
  <Override PartName="/ppt/media/image20.wmf" ContentType="image/x-wmf"/>
  <Override PartName="/ppt/media/image21.jpeg" ContentType="image/jpeg"/>
  <Override PartName="/ppt/media/image22.wmf" ContentType="image/x-wmf"/>
  <Override PartName="/ppt/media/image36.wmf" ContentType="image/x-wmf"/>
  <Override PartName="/ppt/media/image24.png" ContentType="image/png"/>
  <Override PartName="/ppt/media/image25.wmf" ContentType="image/x-wmf"/>
  <Override PartName="/ppt/media/image27.wmf" ContentType="image/x-wmf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wmf" ContentType="image/x-wmf"/>
  <Override PartName="/ppt/media/image38.wmf" ContentType="image/x-wmf"/>
  <Override PartName="/ppt/media/image39.wmf" ContentType="image/x-wmf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Click to edit the notes format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&lt;header&gt;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&lt;date/time&gt;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&lt;footer&gt;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4D6093E-4A5F-4D1E-8E9A-CAFE0ABEF9B7}" type="slidenum">
              <a:rPr b="0" lang="ru-RU" sz="1400" spc="-1" strike="noStrike">
                <a:latin typeface="Times New Roman"/>
              </a:rPr>
              <a:t>&lt;number&gt;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17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Видео доступно по ссылке: https://disk.yandex.ru/i/wM8y9i3eW6bKSA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17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Видео доступно по ссылке: https://disk.yandex.ru/i/TkRpWdpODZhd0g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pPr marL="457200" indent="-228240">
              <a:lnSpc>
                <a:spcPct val="117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Поскольку все, кажется, в курсе этой пирамидки, коротенько пройтись по «этажам», обозначив, в чём их смысл. Отметить, с устными примерами, что:</a:t>
            </a:r>
            <a:endParaRPr b="0" lang="ru-RU" sz="800" spc="-1" strike="noStrike">
              <a:latin typeface="Arial"/>
            </a:endParaRPr>
          </a:p>
          <a:p>
            <a:pPr marL="457200" indent="-228240">
              <a:lnSpc>
                <a:spcPct val="117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А) НЕ НАДО догматизировать: иногда работает и в другом порядке ☺</a:t>
            </a:r>
            <a:endParaRPr b="0" lang="ru-RU" sz="800" spc="-1" strike="noStrike">
              <a:latin typeface="Arial"/>
            </a:endParaRPr>
          </a:p>
          <a:p>
            <a:pPr marL="457200" indent="-228240">
              <a:lnSpc>
                <a:spcPct val="117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Б) На практике, стремясь к одной цели, можно добиться и другой</a:t>
            </a:r>
            <a:endParaRPr b="0" lang="ru-RU" sz="800" spc="-1" strike="noStrike">
              <a:latin typeface="Arial"/>
            </a:endParaRPr>
          </a:p>
          <a:p>
            <a:pPr marL="457200" indent="-228240">
              <a:lnSpc>
                <a:spcPct val="117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0" y="0"/>
            <a:ext cx="2999520" cy="2999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fld id="{CB708A63-AC03-4774-A596-C0A85995C124}" type="slidenum"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17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Видео доступно по ссылке: https://disk.yandex.ru/i/cnsKFusdatGdwQ 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17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Видео доступно по ссылке: https://disk.yandex.ru/i/QU6J9qsLIhrgcQ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jpeg"/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18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1" name="Google Shape;11;p20" descr="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800" cy="34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/>
          </p:nvPr>
        </p:nvSpPr>
        <p:spPr>
          <a:xfrm>
            <a:off x="8703720" y="4667400"/>
            <a:ext cx="226800" cy="3084840"/>
          </a:xfrm>
          <a:prstGeom prst="rect">
            <a:avLst/>
          </a:prstGeom>
        </p:spPr>
        <p:txBody>
          <a:bodyPr lIns="50760" rIns="50760" tIns="50760" bIns="50760">
            <a:spAutoFit/>
          </a:bodyPr>
          <a:p>
            <a:pPr algn="ctr">
              <a:lnSpc>
                <a:spcPct val="100000"/>
              </a:lnSpc>
            </a:pPr>
            <a:fld id="{8CE7AB5C-A452-4C7F-B3B1-0654BBC09735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  <p:pic>
        <p:nvPicPr>
          <p:cNvPr id="4" name="Picture 19" descr=""/>
          <p:cNvPicPr/>
          <p:nvPr/>
        </p:nvPicPr>
        <p:blipFill>
          <a:blip r:embed="rId4"/>
          <a:stretch/>
        </p:blipFill>
        <p:spPr>
          <a:xfrm>
            <a:off x="51840" y="222480"/>
            <a:ext cx="1724760" cy="62136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2" descr=""/>
          <p:cNvPicPr/>
          <p:nvPr/>
        </p:nvPicPr>
        <p:blipFill>
          <a:blip r:embed="rId5"/>
          <a:stretch/>
        </p:blipFill>
        <p:spPr>
          <a:xfrm>
            <a:off x="5995080" y="405720"/>
            <a:ext cx="1339200" cy="20736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633240" y="4667400"/>
            <a:ext cx="7876800" cy="6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700" spc="-1" strike="noStrike">
                <a:solidFill>
                  <a:srgbClr val="7d7d7d"/>
                </a:solidFill>
                <a:latin typeface="Arial"/>
                <a:ea typeface="Arial"/>
              </a:rPr>
              <a:t>Исключительные права принадлежат Благотворительному фонду «Вклад в будущее» и НИФИ Минфина России. </a:t>
            </a:r>
            <a:br/>
            <a:r>
              <a:rPr b="0" lang="ru-RU" sz="700" spc="-1" strike="noStrike">
                <a:solidFill>
                  <a:srgbClr val="7d7d7d"/>
                </a:solidFill>
                <a:latin typeface="Arial"/>
                <a:ea typeface="Arial"/>
              </a:rPr>
              <a:t>Сценарии могут быть использованы в некоммерческих образовательных (учебных) целях</a:t>
            </a:r>
            <a:endParaRPr b="0" lang="ru-RU" sz="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ru-RU" sz="700" spc="-1" strike="noStrike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6;p18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45" name="Google Shape;22;p21" descr=""/>
          <p:cNvPicPr/>
          <p:nvPr/>
        </p:nvPicPr>
        <p:blipFill>
          <a:blip r:embed="rId3"/>
          <a:stretch/>
        </p:blipFill>
        <p:spPr>
          <a:xfrm>
            <a:off x="-7200" y="0"/>
            <a:ext cx="9156240" cy="5150160"/>
          </a:xfrm>
          <a:prstGeom prst="rect">
            <a:avLst/>
          </a:prstGeom>
          <a:ln>
            <a:noFill/>
          </a:ln>
        </p:spPr>
      </p:pic>
      <p:pic>
        <p:nvPicPr>
          <p:cNvPr id="46" name="Picture 19" descr=""/>
          <p:cNvPicPr/>
          <p:nvPr/>
        </p:nvPicPr>
        <p:blipFill>
          <a:blip r:embed="rId4"/>
          <a:stretch/>
        </p:blipFill>
        <p:spPr>
          <a:xfrm>
            <a:off x="51840" y="222480"/>
            <a:ext cx="1724760" cy="621360"/>
          </a:xfrm>
          <a:prstGeom prst="rect">
            <a:avLst/>
          </a:prstGeom>
          <a:ln>
            <a:noFill/>
          </a:ln>
        </p:spPr>
      </p:pic>
      <p:pic>
        <p:nvPicPr>
          <p:cNvPr id="47" name="Рисунок 2" descr=""/>
          <p:cNvPicPr/>
          <p:nvPr/>
        </p:nvPicPr>
        <p:blipFill>
          <a:blip r:embed="rId5"/>
          <a:stretch/>
        </p:blipFill>
        <p:spPr>
          <a:xfrm>
            <a:off x="5995080" y="405720"/>
            <a:ext cx="1339200" cy="20736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633240" y="4667400"/>
            <a:ext cx="7876800" cy="6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700" spc="-1" strike="noStrike">
                <a:solidFill>
                  <a:srgbClr val="7d7d7d"/>
                </a:solidFill>
                <a:latin typeface="Arial"/>
                <a:ea typeface="Arial"/>
              </a:rPr>
              <a:t>Исключительные права принадлежат Благотворительному фонду «Вклад в будущее» и НИФИ Минфина России. </a:t>
            </a:r>
            <a:br/>
            <a:r>
              <a:rPr b="0" lang="ru-RU" sz="700" spc="-1" strike="noStrike">
                <a:solidFill>
                  <a:srgbClr val="7d7d7d"/>
                </a:solidFill>
                <a:latin typeface="Arial"/>
                <a:ea typeface="Arial"/>
              </a:rPr>
              <a:t>Сценарии могут быть использованы в некоммерческих образовательных (учебных) целях</a:t>
            </a:r>
            <a:endParaRPr b="0" lang="ru-RU" sz="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ru-RU" sz="7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/>
          </p:nvPr>
        </p:nvSpPr>
        <p:spPr>
          <a:xfrm>
            <a:off x="8703720" y="4667400"/>
            <a:ext cx="226800" cy="3084840"/>
          </a:xfrm>
          <a:prstGeom prst="rect">
            <a:avLst/>
          </a:prstGeom>
        </p:spPr>
        <p:txBody>
          <a:bodyPr lIns="50760" rIns="50760" tIns="50760" bIns="50760">
            <a:spAutoFit/>
          </a:bodyPr>
          <a:p>
            <a:pPr algn="ctr">
              <a:lnSpc>
                <a:spcPct val="100000"/>
              </a:lnSpc>
            </a:pPr>
            <a:fld id="{D25F7437-27D2-4C4D-B82E-E10D12C6DE98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6;p18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89" name="Picture 19" descr=""/>
          <p:cNvPicPr/>
          <p:nvPr/>
        </p:nvPicPr>
        <p:blipFill>
          <a:blip r:embed="rId3"/>
          <a:stretch/>
        </p:blipFill>
        <p:spPr>
          <a:xfrm>
            <a:off x="51840" y="222480"/>
            <a:ext cx="1724760" cy="62136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2" descr=""/>
          <p:cNvPicPr/>
          <p:nvPr/>
        </p:nvPicPr>
        <p:blipFill>
          <a:blip r:embed="rId4"/>
          <a:stretch/>
        </p:blipFill>
        <p:spPr>
          <a:xfrm>
            <a:off x="5995080" y="405720"/>
            <a:ext cx="1339200" cy="207360"/>
          </a:xfrm>
          <a:prstGeom prst="rect">
            <a:avLst/>
          </a:prstGeom>
          <a:ln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hyperlink" Target="https://disk.yandex.ru/i/wM8y9i3eW6bKSA" TargetMode="External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hyperlink" Target="https://disk.yandex.ru/i/TkRpWdpODZhd0g" TargetMode="External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hyperlink" Target="https://disk.yandex.ru/i/cnsKFusdatGdwQ" TargetMode="External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hyperlink" Target="https://disk.yandex.ru/i/QU6J9qsLIhrgcQ" TargetMode="External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1568160"/>
            <a:ext cx="9143640" cy="200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5560" y="1784880"/>
            <a:ext cx="5377680" cy="201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7000"/>
              </a:lnSpc>
            </a:pPr>
            <a:r>
              <a:rPr b="1" lang="ru-RU" sz="5400" spc="-1" strike="noStrike">
                <a:solidFill>
                  <a:srgbClr val="ffffff"/>
                </a:solidFill>
                <a:latin typeface="Raleway"/>
                <a:ea typeface="Raleway"/>
              </a:rPr>
              <a:t>Потребности</a:t>
            </a:r>
            <a:br/>
            <a:r>
              <a:rPr b="1" lang="ru-RU" sz="5400" spc="-1" strike="noStrike">
                <a:solidFill>
                  <a:srgbClr val="ffffff"/>
                </a:solidFill>
                <a:latin typeface="Raleway"/>
                <a:ea typeface="Raleway"/>
              </a:rPr>
              <a:t>и желания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37" name="Рисунок 8" descr=""/>
          <p:cNvPicPr/>
          <p:nvPr/>
        </p:nvPicPr>
        <p:blipFill>
          <a:blip r:embed="rId1"/>
          <a:stretch/>
        </p:blipFill>
        <p:spPr>
          <a:xfrm>
            <a:off x="4264560" y="1784880"/>
            <a:ext cx="4749480" cy="267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70880" y="1802520"/>
            <a:ext cx="1895400" cy="682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4000"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Мост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в Терабитию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2678760" y="1681200"/>
            <a:ext cx="6174360" cy="283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133200">
              <a:lnSpc>
                <a:spcPct val="100000"/>
              </a:lnSpc>
              <a:spcBef>
                <a:spcPts val="40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«Мост в Терабитию», 2007 г.реж. Габор Чупо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Proxima Nova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Вопросы для обсуждения: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Почему мальчик не подал руки?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Какую свою потребность он не смог удовлетворить?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Line 3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8" name="Рисунок 2" descr=""/>
          <p:cNvPicPr/>
          <p:nvPr/>
        </p:nvPicPr>
        <p:blipFill>
          <a:blip r:embed="rId1"/>
          <a:stretch/>
        </p:blipFill>
        <p:spPr>
          <a:xfrm>
            <a:off x="470880" y="2547000"/>
            <a:ext cx="1400760" cy="1472400"/>
          </a:xfrm>
          <a:prstGeom prst="rect">
            <a:avLst/>
          </a:prstGeom>
          <a:ln>
            <a:noFill/>
          </a:ln>
        </p:spPr>
      </p:pic>
      <p:sp>
        <p:nvSpPr>
          <p:cNvPr id="209" name="TextShape 4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A774C57F-D4AE-4FC8-A101-F8583FCDEEB3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33332BEF-B469-4226-9AEF-D4792D1D7D34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943200" y="2157840"/>
            <a:ext cx="162396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Мост в Терабитию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12" name="Рисунок 6" descr=""/>
          <p:cNvPicPr/>
          <p:nvPr/>
        </p:nvPicPr>
        <p:blipFill>
          <a:blip r:embed="rId1"/>
          <a:stretch/>
        </p:blipFill>
        <p:spPr>
          <a:xfrm>
            <a:off x="943200" y="1366200"/>
            <a:ext cx="626040" cy="658080"/>
          </a:xfrm>
          <a:prstGeom prst="rect">
            <a:avLst/>
          </a:prstGeom>
          <a:ln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943200" y="2973600"/>
            <a:ext cx="134244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Видео смотрите по </a:t>
            </a:r>
            <a:r>
              <a:rPr b="1" lang="ru-RU" sz="1600" spc="-1" strike="noStrike" u="sng">
                <a:solidFill>
                  <a:srgbClr val="0000ff"/>
                </a:solidFill>
                <a:uFillTx/>
                <a:latin typeface="Proxima Nova Rg"/>
                <a:ea typeface="Proxima Nova Rg"/>
                <a:hlinkClick r:id="rId2"/>
              </a:rPr>
              <a:t>ссылке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3"/>
          <a:stretch/>
        </p:blipFill>
        <p:spPr>
          <a:xfrm>
            <a:off x="2871360" y="1316160"/>
            <a:ext cx="5418720" cy="304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70880" y="1802520"/>
            <a:ext cx="2207520" cy="682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Гарри Поттер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и философский камень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2678760" y="1681200"/>
            <a:ext cx="6174360" cy="283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4000"/>
          </a:bodyPr>
          <a:p>
            <a:pPr marL="133200">
              <a:lnSpc>
                <a:spcPct val="100000"/>
              </a:lnSpc>
              <a:spcBef>
                <a:spcPts val="40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Отрывок 4. «Гарри Поттер и философский камень»,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2001 г., реж. Крис Коламбус.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Proxima Nova"/>
              <a:buChar char="•"/>
            </a:pPr>
            <a:r>
              <a:rPr b="0" i="1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Вопросы для обсуждения: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Почему Гарри увидел в зеркале своих родных,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а Рон – себя в роли старосты факультета и капитана сборной по квиддичу?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Какие потребности не удовлетворены у друзей?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Что они могут сделать, чтобы удовлетворить их?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Line 3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Рисунок 2" descr=""/>
          <p:cNvPicPr/>
          <p:nvPr/>
        </p:nvPicPr>
        <p:blipFill>
          <a:blip r:embed="rId1"/>
          <a:stretch/>
        </p:blipFill>
        <p:spPr>
          <a:xfrm>
            <a:off x="470880" y="3010680"/>
            <a:ext cx="959760" cy="1008720"/>
          </a:xfrm>
          <a:prstGeom prst="rect">
            <a:avLst/>
          </a:prstGeom>
          <a:ln>
            <a:noFill/>
          </a:ln>
        </p:spPr>
      </p:pic>
      <p:sp>
        <p:nvSpPr>
          <p:cNvPr id="219" name="TextShape 4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C6A16996-DC23-42DD-8CCF-6B216931650C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C16E6D5F-085F-4B5D-AB9D-F7D18BA5C463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943200" y="2157840"/>
            <a:ext cx="162396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5000"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Гарри Поттер</a:t>
            </a:r>
            <a:br/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и философский камень  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22" name="Рисунок 5" descr=""/>
          <p:cNvPicPr/>
          <p:nvPr/>
        </p:nvPicPr>
        <p:blipFill>
          <a:blip r:embed="rId1"/>
          <a:stretch/>
        </p:blipFill>
        <p:spPr>
          <a:xfrm>
            <a:off x="943200" y="1366200"/>
            <a:ext cx="626040" cy="65808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943200" y="2973600"/>
            <a:ext cx="134244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Видео смотрите по </a:t>
            </a:r>
            <a:r>
              <a:rPr b="1" lang="ru-RU" sz="1600" spc="-1" strike="noStrike" u="sng">
                <a:solidFill>
                  <a:srgbClr val="0000ff"/>
                </a:solidFill>
                <a:uFillTx/>
                <a:latin typeface="Proxima Nova Rg"/>
                <a:ea typeface="Proxima Nova Rg"/>
                <a:hlinkClick r:id="rId2"/>
              </a:rPr>
              <a:t>ссылке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24" name="Picture 2" descr=""/>
          <p:cNvPicPr/>
          <p:nvPr/>
        </p:nvPicPr>
        <p:blipFill>
          <a:blip r:embed="rId3"/>
          <a:stretch/>
        </p:blipFill>
        <p:spPr>
          <a:xfrm>
            <a:off x="2901960" y="1158120"/>
            <a:ext cx="5388120" cy="303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Рисунок 1" descr=""/>
          <p:cNvPicPr/>
          <p:nvPr/>
        </p:nvPicPr>
        <p:blipFill>
          <a:blip r:embed="rId1"/>
          <a:stretch/>
        </p:blipFill>
        <p:spPr>
          <a:xfrm>
            <a:off x="2844720" y="1217520"/>
            <a:ext cx="6298920" cy="325080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 rot="10800000">
            <a:off x="-905400" y="1217520"/>
            <a:ext cx="3592440" cy="3341520"/>
          </a:xfrm>
          <a:prstGeom prst="chord">
            <a:avLst>
              <a:gd name="adj1" fmla="val 3523057"/>
              <a:gd name="adj2" fmla="val 180571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426960" y="2011320"/>
            <a:ext cx="202536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  <a:ea typeface="Arial"/>
              </a:rPr>
              <a:t>ЧТО НУЖНО ВАМ?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03F6C969-EF14-42FA-89A5-3CEEAB130A7B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32440" y="1143000"/>
            <a:ext cx="403920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4e9e"/>
                </a:solidFill>
                <a:latin typeface="Arial"/>
                <a:ea typeface="Arial"/>
              </a:rPr>
              <a:t>КАКИЕ УСПЕХИ ПРИОРИТЕТНЫ ДЛЯ ВАС?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942440" y="1412280"/>
            <a:ext cx="4039200" cy="34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Не иметь личных долгов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Оборудовать свой дом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Одеваться в топовых магазинах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Сделать карьеру в бизнесе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Создать пассивный источник дохода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Стать владельцем % акций прибыльной компании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Вырастить троих детей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Найти партнёра на всю жизнь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Создать семью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Научиться танцевать вальс, чечетку и др.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Попробовать блюда повара с тремя звездами Мишлен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Попробовать блюда разных кухонь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Прочитать 100 лучших книг всех времен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Путешествовать по миру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Увидеть 100 лучших фильмов всех времен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428400" y="1879560"/>
            <a:ext cx="4525200" cy="326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Каждый день заниматься йогой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Каждый день заниматься спортом даже в старости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Поддерживать отличное здоровье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Сбросить лишний вес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Выучить один или несколько языков программирования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Выучить/ доучить один или несколько иностранных языков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Получить образование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Получить ученую степень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Сделать научную карьеру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Владеть собственным автомобилем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Достичь финансовой свободы: иметь достаточно пассивного дохода, чтобы покрыть все расходы</a:t>
            </a:r>
            <a:endParaRPr b="0" lang="ru-RU" sz="11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Aft>
                <a:spcPts val="400"/>
              </a:spcAft>
              <a:buClr>
                <a:srgbClr val="009655"/>
              </a:buClr>
              <a:buSzPct val="130000"/>
              <a:buFont typeface="Courier New"/>
              <a:buChar char="o"/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Жить в собственной квартире/собственном доме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232" name="TextShape 4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78F5E584-19DD-4E72-87DB-3FC096336D24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0" y="1553040"/>
            <a:ext cx="9143640" cy="2505960"/>
          </a:xfrm>
          <a:prstGeom prst="rect">
            <a:avLst/>
          </a:prstGeom>
          <a:solidFill>
            <a:srgbClr val="d2cf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TextShape 2"/>
          <p:cNvSpPr txBox="1"/>
          <p:nvPr/>
        </p:nvSpPr>
        <p:spPr>
          <a:xfrm>
            <a:off x="1127160" y="891720"/>
            <a:ext cx="6889320" cy="58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БАЛАНС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Рисунок 4" descr=""/>
          <p:cNvPicPr/>
          <p:nvPr/>
        </p:nvPicPr>
        <p:blipFill>
          <a:blip r:embed="rId1"/>
          <a:stretch/>
        </p:blipFill>
        <p:spPr>
          <a:xfrm>
            <a:off x="3353040" y="2120400"/>
            <a:ext cx="2437200" cy="1370880"/>
          </a:xfrm>
          <a:prstGeom prst="rect">
            <a:avLst/>
          </a:prstGeom>
          <a:ln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5387040" y="2120400"/>
            <a:ext cx="3525120" cy="171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19040" indent="-285480">
              <a:lnSpc>
                <a:spcPct val="100000"/>
              </a:lnSpc>
              <a:buClr>
                <a:srgbClr val="009655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Эвдемония – счастье, связанное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с преодолением трудностей. Когда человеку очень важно поступить в школу или вуз, в который мечтал,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Proxima Nova Rg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забраться в горы, написать стихи, – это дела, которые отвечают нашим ценностям и способствуют развитию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237" name="TextShape 4"/>
          <p:cNvSpPr txBox="1"/>
          <p:nvPr/>
        </p:nvSpPr>
        <p:spPr>
          <a:xfrm>
            <a:off x="231480" y="2120400"/>
            <a:ext cx="3121200" cy="1745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57200" indent="-323640">
              <a:lnSpc>
                <a:spcPct val="100000"/>
              </a:lnSpc>
              <a:buClr>
                <a:srgbClr val="009655"/>
              </a:buClr>
              <a:buFont typeface="Proxima Nova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Гедония предлагает пассивные удовольствия: массаж, ароматный чай, красивую музыку. Все эти желания связаны с позитивными эмоциями здесь и сейчас. 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Они помогают восстановить силы.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5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1098D4D5-502B-4CC0-8807-1B0B90A50DF5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 rot="10800000">
            <a:off x="-905400" y="1217520"/>
            <a:ext cx="3592440" cy="3341520"/>
          </a:xfrm>
          <a:prstGeom prst="chord">
            <a:avLst>
              <a:gd name="adj1" fmla="val 3523057"/>
              <a:gd name="adj2" fmla="val 18057157"/>
            </a:avLst>
          </a:prstGeom>
          <a:solidFill>
            <a:srgbClr val="d4b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426960" y="2011320"/>
            <a:ext cx="202536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  <a:ea typeface="Arial"/>
              </a:rPr>
              <a:t>Какая</a:t>
            </a:r>
            <a:br/>
            <a:r>
              <a:rPr b="0" lang="ru-RU" sz="3600" spc="-1" strike="noStrike">
                <a:solidFill>
                  <a:srgbClr val="ffffff"/>
                </a:solidFill>
                <a:latin typeface="Arial"/>
                <a:ea typeface="Arial"/>
              </a:rPr>
              <a:t>у вас мечта?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41" name="Рисунок 3" descr=""/>
          <p:cNvPicPr/>
          <p:nvPr/>
        </p:nvPicPr>
        <p:blipFill>
          <a:blip r:embed="rId1"/>
          <a:stretch/>
        </p:blipFill>
        <p:spPr>
          <a:xfrm>
            <a:off x="2686680" y="795240"/>
            <a:ext cx="5553720" cy="3763800"/>
          </a:xfrm>
          <a:prstGeom prst="rect">
            <a:avLst/>
          </a:prstGeom>
          <a:ln>
            <a:noFill/>
          </a:ln>
        </p:spPr>
      </p:pic>
      <p:sp>
        <p:nvSpPr>
          <p:cNvPr id="242" name="TextShape 3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3B8AD836-A4E5-45D8-B68E-0DBA8216CDFF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92760" y="1257120"/>
            <a:ext cx="6716520" cy="7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393b3b"/>
                </a:solidFill>
                <a:latin typeface="Raleway"/>
                <a:ea typeface="Raleway"/>
              </a:rPr>
              <a:t>ВАША МЕЧТА – </a:t>
            </a:r>
            <a:br/>
            <a:r>
              <a:rPr b="1" lang="ru-RU" sz="2000" spc="-1" strike="noStrike">
                <a:solidFill>
                  <a:srgbClr val="393b3b"/>
                </a:solidFill>
                <a:latin typeface="Raleway"/>
                <a:ea typeface="Raleway"/>
              </a:rPr>
              <a:t>ЭТО ВАША ЭМОЦИОНАЛЬНАЯ ЦЕЛЬ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44" name="Google Shape;233;p6" descr=""/>
          <p:cNvPicPr/>
          <p:nvPr/>
        </p:nvPicPr>
        <p:blipFill>
          <a:blip r:embed="rId1"/>
          <a:stretch/>
        </p:blipFill>
        <p:spPr>
          <a:xfrm>
            <a:off x="5797080" y="3937320"/>
            <a:ext cx="473040" cy="473040"/>
          </a:xfrm>
          <a:prstGeom prst="rect">
            <a:avLst/>
          </a:prstGeom>
          <a:ln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449280" y="2901960"/>
            <a:ext cx="136980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33b5ba"/>
                </a:solidFill>
                <a:latin typeface="Raleway"/>
                <a:ea typeface="Raleway"/>
              </a:rPr>
              <a:t>ЦЕЛИ МОГУТ БЫТЬ: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5428440" y="1742760"/>
            <a:ext cx="3422520" cy="46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e5205a"/>
                </a:solidFill>
                <a:latin typeface="Raleway"/>
                <a:ea typeface="Raleway"/>
              </a:rPr>
              <a:t>Финансовая цель – это МЕЧТА, которая описана 3 параметрами: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2198520" y="2489040"/>
            <a:ext cx="472320" cy="472320"/>
          </a:xfrm>
          <a:prstGeom prst="rect">
            <a:avLst/>
          </a:prstGeom>
          <a:solidFill>
            <a:srgbClr val="31b7b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5"/>
          <p:cNvSpPr/>
          <p:nvPr/>
        </p:nvSpPr>
        <p:spPr>
          <a:xfrm>
            <a:off x="1531800" y="3077640"/>
            <a:ext cx="1758240" cy="22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393b3b"/>
                </a:solidFill>
                <a:latin typeface="Raleway"/>
                <a:ea typeface="Raleway"/>
              </a:rPr>
              <a:t>Стратегическими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49" name="CustomShape 6"/>
          <p:cNvSpPr/>
          <p:nvPr/>
        </p:nvSpPr>
        <p:spPr>
          <a:xfrm>
            <a:off x="3331800" y="2987280"/>
            <a:ext cx="1239840" cy="4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393b3b"/>
                </a:solidFill>
                <a:latin typeface="Raleway"/>
                <a:ea typeface="Raleway"/>
              </a:rPr>
              <a:t>Долгосрочными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50" name="CustomShape 7"/>
          <p:cNvSpPr/>
          <p:nvPr/>
        </p:nvSpPr>
        <p:spPr>
          <a:xfrm>
            <a:off x="1866240" y="4228200"/>
            <a:ext cx="1089360" cy="4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393b3b"/>
                </a:solidFill>
                <a:latin typeface="Raleway"/>
                <a:ea typeface="Raleway"/>
              </a:rPr>
              <a:t>Тактическими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51" name="CustomShape 8"/>
          <p:cNvSpPr/>
          <p:nvPr/>
        </p:nvSpPr>
        <p:spPr>
          <a:xfrm>
            <a:off x="3331800" y="4228200"/>
            <a:ext cx="1239840" cy="40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393b3b"/>
                </a:solidFill>
                <a:latin typeface="Raleway"/>
                <a:ea typeface="Raleway"/>
              </a:rPr>
              <a:t>Ситуационными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52" name="CustomShape 9"/>
          <p:cNvSpPr/>
          <p:nvPr/>
        </p:nvSpPr>
        <p:spPr>
          <a:xfrm>
            <a:off x="6437160" y="2665080"/>
            <a:ext cx="1152720" cy="43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1" lang="ru-RU" sz="1319" spc="-1" strike="noStrike">
                <a:solidFill>
                  <a:srgbClr val="009655"/>
                </a:solidFill>
                <a:latin typeface="Raleway"/>
                <a:ea typeface="Raleway"/>
              </a:rPr>
              <a:t>ВАЖНОСТЬ</a:t>
            </a:r>
            <a:endParaRPr b="0" lang="ru-RU" sz="1319" spc="-1" strike="noStrike">
              <a:latin typeface="Arial"/>
            </a:endParaRPr>
          </a:p>
        </p:txBody>
      </p:sp>
      <p:sp>
        <p:nvSpPr>
          <p:cNvPr id="253" name="CustomShape 10"/>
          <p:cNvSpPr/>
          <p:nvPr/>
        </p:nvSpPr>
        <p:spPr>
          <a:xfrm>
            <a:off x="6437160" y="3387600"/>
            <a:ext cx="1152720" cy="43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1" lang="ru-RU" sz="1319" spc="-1" strike="noStrike">
                <a:solidFill>
                  <a:srgbClr val="e5205a"/>
                </a:solidFill>
                <a:latin typeface="Raleway"/>
                <a:ea typeface="Raleway"/>
              </a:rPr>
              <a:t>СРОЧНОСТЬ</a:t>
            </a:r>
            <a:endParaRPr b="0" lang="ru-RU" sz="1319" spc="-1" strike="noStrike">
              <a:latin typeface="Arial"/>
            </a:endParaRPr>
          </a:p>
        </p:txBody>
      </p:sp>
      <p:sp>
        <p:nvSpPr>
          <p:cNvPr id="254" name="CustomShape 11"/>
          <p:cNvSpPr/>
          <p:nvPr/>
        </p:nvSpPr>
        <p:spPr>
          <a:xfrm>
            <a:off x="6437160" y="4081320"/>
            <a:ext cx="1152720" cy="43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1" lang="ru-RU" sz="1319" spc="-1" strike="noStrike">
                <a:solidFill>
                  <a:srgbClr val="004e9e"/>
                </a:solidFill>
                <a:latin typeface="Raleway"/>
                <a:ea typeface="Raleway"/>
              </a:rPr>
              <a:t>СТОИМОСТЬ</a:t>
            </a:r>
            <a:endParaRPr b="0" lang="ru-RU" sz="1319" spc="-1" strike="noStrike">
              <a:latin typeface="Arial"/>
            </a:endParaRPr>
          </a:p>
        </p:txBody>
      </p:sp>
      <p:grpSp>
        <p:nvGrpSpPr>
          <p:cNvPr id="255" name="Group 12"/>
          <p:cNvGrpSpPr/>
          <p:nvPr/>
        </p:nvGrpSpPr>
        <p:grpSpPr>
          <a:xfrm>
            <a:off x="3713760" y="3715560"/>
            <a:ext cx="472320" cy="472320"/>
            <a:chOff x="3713760" y="3715560"/>
            <a:chExt cx="472320" cy="472320"/>
          </a:xfrm>
        </p:grpSpPr>
        <p:sp>
          <p:nvSpPr>
            <p:cNvPr id="256" name="CustomShape 13"/>
            <p:cNvSpPr/>
            <p:nvPr/>
          </p:nvSpPr>
          <p:spPr>
            <a:xfrm>
              <a:off x="3713760" y="3715560"/>
              <a:ext cx="472320" cy="472320"/>
            </a:xfrm>
            <a:prstGeom prst="rect">
              <a:avLst/>
            </a:prstGeom>
            <a:solidFill>
              <a:srgbClr val="31b7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7" name="Google Shape;246;p6" descr=""/>
            <p:cNvPicPr/>
            <p:nvPr/>
          </p:nvPicPr>
          <p:blipFill>
            <a:blip r:embed="rId2"/>
            <a:stretch/>
          </p:blipFill>
          <p:spPr>
            <a:xfrm>
              <a:off x="3778560" y="3775320"/>
              <a:ext cx="347040" cy="3470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58" name="Group 14"/>
          <p:cNvGrpSpPr/>
          <p:nvPr/>
        </p:nvGrpSpPr>
        <p:grpSpPr>
          <a:xfrm>
            <a:off x="3713760" y="2500200"/>
            <a:ext cx="472320" cy="472320"/>
            <a:chOff x="3713760" y="2500200"/>
            <a:chExt cx="472320" cy="472320"/>
          </a:xfrm>
        </p:grpSpPr>
        <p:sp>
          <p:nvSpPr>
            <p:cNvPr id="259" name="CustomShape 15"/>
            <p:cNvSpPr/>
            <p:nvPr/>
          </p:nvSpPr>
          <p:spPr>
            <a:xfrm>
              <a:off x="3713760" y="2500200"/>
              <a:ext cx="472320" cy="472320"/>
            </a:xfrm>
            <a:prstGeom prst="rect">
              <a:avLst/>
            </a:prstGeom>
            <a:solidFill>
              <a:srgbClr val="31b7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0" name="Google Shape;249;p6" descr=""/>
            <p:cNvPicPr/>
            <p:nvPr/>
          </p:nvPicPr>
          <p:blipFill>
            <a:blip r:embed="rId3"/>
            <a:stretch/>
          </p:blipFill>
          <p:spPr>
            <a:xfrm>
              <a:off x="3766680" y="2543760"/>
              <a:ext cx="357840" cy="357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1" name="Group 16"/>
          <p:cNvGrpSpPr/>
          <p:nvPr/>
        </p:nvGrpSpPr>
        <p:grpSpPr>
          <a:xfrm>
            <a:off x="2198520" y="3715560"/>
            <a:ext cx="472320" cy="472320"/>
            <a:chOff x="2198520" y="3715560"/>
            <a:chExt cx="472320" cy="472320"/>
          </a:xfrm>
        </p:grpSpPr>
        <p:sp>
          <p:nvSpPr>
            <p:cNvPr id="262" name="CustomShape 17"/>
            <p:cNvSpPr/>
            <p:nvPr/>
          </p:nvSpPr>
          <p:spPr>
            <a:xfrm>
              <a:off x="2198520" y="3715560"/>
              <a:ext cx="472320" cy="472320"/>
            </a:xfrm>
            <a:prstGeom prst="rect">
              <a:avLst/>
            </a:prstGeom>
            <a:solidFill>
              <a:srgbClr val="31b7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3" name="Google Shape;252;p6" descr=""/>
            <p:cNvPicPr/>
            <p:nvPr/>
          </p:nvPicPr>
          <p:blipFill>
            <a:blip r:embed="rId4"/>
            <a:stretch/>
          </p:blipFill>
          <p:spPr>
            <a:xfrm>
              <a:off x="2256840" y="3764160"/>
              <a:ext cx="346680" cy="3466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64" name="Google Shape;253;p6" descr=""/>
          <p:cNvPicPr/>
          <p:nvPr/>
        </p:nvPicPr>
        <p:blipFill>
          <a:blip r:embed="rId5"/>
          <a:stretch/>
        </p:blipFill>
        <p:spPr>
          <a:xfrm>
            <a:off x="2248200" y="2538720"/>
            <a:ext cx="372960" cy="372960"/>
          </a:xfrm>
          <a:prstGeom prst="rect">
            <a:avLst/>
          </a:prstGeom>
          <a:ln>
            <a:noFill/>
          </a:ln>
        </p:spPr>
      </p:pic>
      <p:pic>
        <p:nvPicPr>
          <p:cNvPr id="265" name="Google Shape;254;p6" descr=""/>
          <p:cNvPicPr/>
          <p:nvPr/>
        </p:nvPicPr>
        <p:blipFill>
          <a:blip r:embed="rId6"/>
          <a:stretch/>
        </p:blipFill>
        <p:spPr>
          <a:xfrm>
            <a:off x="5797080" y="2471760"/>
            <a:ext cx="473040" cy="473040"/>
          </a:xfrm>
          <a:prstGeom prst="rect">
            <a:avLst/>
          </a:prstGeom>
          <a:ln>
            <a:noFill/>
          </a:ln>
        </p:spPr>
      </p:pic>
      <p:pic>
        <p:nvPicPr>
          <p:cNvPr id="266" name="Google Shape;255;p6" descr=""/>
          <p:cNvPicPr/>
          <p:nvPr/>
        </p:nvPicPr>
        <p:blipFill>
          <a:blip r:embed="rId7"/>
          <a:stretch/>
        </p:blipFill>
        <p:spPr>
          <a:xfrm>
            <a:off x="5797080" y="3151080"/>
            <a:ext cx="473040" cy="473040"/>
          </a:xfrm>
          <a:prstGeom prst="rect">
            <a:avLst/>
          </a:prstGeom>
          <a:ln>
            <a:noFill/>
          </a:ln>
        </p:spPr>
      </p:pic>
      <p:sp>
        <p:nvSpPr>
          <p:cNvPr id="267" name="CustomShape 18"/>
          <p:cNvSpPr/>
          <p:nvPr/>
        </p:nvSpPr>
        <p:spPr>
          <a:xfrm>
            <a:off x="2935080" y="2581920"/>
            <a:ext cx="405000" cy="28656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31b7b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19"/>
          <p:cNvSpPr/>
          <p:nvPr/>
        </p:nvSpPr>
        <p:spPr>
          <a:xfrm>
            <a:off x="2935080" y="3808440"/>
            <a:ext cx="405000" cy="28656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31b7b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Line 20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TextShape 21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973AADE1-22CE-46EE-A082-7DD0939C90B1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62;p47" descr=""/>
          <p:cNvPicPr/>
          <p:nvPr/>
        </p:nvPicPr>
        <p:blipFill>
          <a:blip r:embed="rId1"/>
          <a:srcRect l="0" t="0" r="5581" b="14510"/>
          <a:stretch/>
        </p:blipFill>
        <p:spPr>
          <a:xfrm>
            <a:off x="4088520" y="746280"/>
            <a:ext cx="5055120" cy="4397040"/>
          </a:xfrm>
          <a:prstGeom prst="rect">
            <a:avLst/>
          </a:prstGeom>
          <a:ln>
            <a:noFill/>
          </a:ln>
        </p:spPr>
      </p:pic>
      <p:grpSp>
        <p:nvGrpSpPr>
          <p:cNvPr id="272" name="Group 1"/>
          <p:cNvGrpSpPr/>
          <p:nvPr/>
        </p:nvGrpSpPr>
        <p:grpSpPr>
          <a:xfrm>
            <a:off x="336960" y="2373480"/>
            <a:ext cx="497880" cy="644400"/>
            <a:chOff x="336960" y="2373480"/>
            <a:chExt cx="497880" cy="644400"/>
          </a:xfrm>
        </p:grpSpPr>
        <p:sp>
          <p:nvSpPr>
            <p:cNvPr id="273" name="CustomShape 2"/>
            <p:cNvSpPr/>
            <p:nvPr/>
          </p:nvSpPr>
          <p:spPr>
            <a:xfrm>
              <a:off x="336960" y="2401200"/>
              <a:ext cx="472320" cy="472320"/>
            </a:xfrm>
            <a:prstGeom prst="rect">
              <a:avLst/>
            </a:prstGeom>
            <a:solidFill>
              <a:srgbClr val="00965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3"/>
            <p:cNvSpPr/>
            <p:nvPr/>
          </p:nvSpPr>
          <p:spPr>
            <a:xfrm>
              <a:off x="513000" y="2373480"/>
              <a:ext cx="321840" cy="644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3979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1</a:t>
              </a:r>
              <a:endParaRPr b="0" lang="ru-RU" sz="3979" spc="-1" strike="noStrike">
                <a:latin typeface="Arial"/>
              </a:endParaRPr>
            </a:p>
          </p:txBody>
        </p:sp>
      </p:grpSp>
      <p:grpSp>
        <p:nvGrpSpPr>
          <p:cNvPr id="275" name="Group 4"/>
          <p:cNvGrpSpPr/>
          <p:nvPr/>
        </p:nvGrpSpPr>
        <p:grpSpPr>
          <a:xfrm>
            <a:off x="336960" y="3023280"/>
            <a:ext cx="472320" cy="644400"/>
            <a:chOff x="336960" y="3023280"/>
            <a:chExt cx="472320" cy="644400"/>
          </a:xfrm>
        </p:grpSpPr>
        <p:sp>
          <p:nvSpPr>
            <p:cNvPr id="276" name="CustomShape 5"/>
            <p:cNvSpPr/>
            <p:nvPr/>
          </p:nvSpPr>
          <p:spPr>
            <a:xfrm>
              <a:off x="336960" y="3029400"/>
              <a:ext cx="472320" cy="472320"/>
            </a:xfrm>
            <a:prstGeom prst="rect">
              <a:avLst/>
            </a:prstGeom>
            <a:solidFill>
              <a:srgbClr val="e6215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CustomShape 6"/>
            <p:cNvSpPr/>
            <p:nvPr/>
          </p:nvSpPr>
          <p:spPr>
            <a:xfrm>
              <a:off x="486000" y="3023280"/>
              <a:ext cx="321840" cy="644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3979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2</a:t>
              </a:r>
              <a:endParaRPr b="0" lang="ru-RU" sz="3979" spc="-1" strike="noStrike">
                <a:latin typeface="Arial"/>
              </a:endParaRPr>
            </a:p>
          </p:txBody>
        </p:sp>
      </p:grpSp>
      <p:grpSp>
        <p:nvGrpSpPr>
          <p:cNvPr id="278" name="Group 7"/>
          <p:cNvGrpSpPr/>
          <p:nvPr/>
        </p:nvGrpSpPr>
        <p:grpSpPr>
          <a:xfrm>
            <a:off x="336960" y="3616560"/>
            <a:ext cx="472320" cy="644400"/>
            <a:chOff x="336960" y="3616560"/>
            <a:chExt cx="472320" cy="644400"/>
          </a:xfrm>
        </p:grpSpPr>
        <p:sp>
          <p:nvSpPr>
            <p:cNvPr id="279" name="CustomShape 8"/>
            <p:cNvSpPr/>
            <p:nvPr/>
          </p:nvSpPr>
          <p:spPr>
            <a:xfrm>
              <a:off x="336960" y="3698280"/>
              <a:ext cx="472320" cy="472320"/>
            </a:xfrm>
            <a:prstGeom prst="rect">
              <a:avLst/>
            </a:prstGeom>
            <a:solidFill>
              <a:srgbClr val="ee7d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9"/>
            <p:cNvSpPr/>
            <p:nvPr/>
          </p:nvSpPr>
          <p:spPr>
            <a:xfrm>
              <a:off x="486000" y="3616560"/>
              <a:ext cx="321840" cy="644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3979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3</a:t>
              </a:r>
              <a:endParaRPr b="0" lang="ru-RU" sz="3979" spc="-1" strike="noStrike">
                <a:latin typeface="Arial"/>
              </a:endParaRPr>
            </a:p>
          </p:txBody>
        </p:sp>
      </p:grpSp>
      <p:grpSp>
        <p:nvGrpSpPr>
          <p:cNvPr id="281" name="Group 10"/>
          <p:cNvGrpSpPr/>
          <p:nvPr/>
        </p:nvGrpSpPr>
        <p:grpSpPr>
          <a:xfrm>
            <a:off x="336960" y="4285080"/>
            <a:ext cx="472320" cy="644400"/>
            <a:chOff x="336960" y="4285080"/>
            <a:chExt cx="472320" cy="644400"/>
          </a:xfrm>
        </p:grpSpPr>
        <p:sp>
          <p:nvSpPr>
            <p:cNvPr id="282" name="CustomShape 11"/>
            <p:cNvSpPr/>
            <p:nvPr/>
          </p:nvSpPr>
          <p:spPr>
            <a:xfrm>
              <a:off x="336960" y="4380840"/>
              <a:ext cx="472320" cy="472320"/>
            </a:xfrm>
            <a:prstGeom prst="rect">
              <a:avLst/>
            </a:prstGeom>
            <a:solidFill>
              <a:srgbClr val="004f9e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CustomShape 12"/>
            <p:cNvSpPr/>
            <p:nvPr/>
          </p:nvSpPr>
          <p:spPr>
            <a:xfrm>
              <a:off x="486000" y="4285080"/>
              <a:ext cx="321840" cy="644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3979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4</a:t>
              </a:r>
              <a:endParaRPr b="0" lang="ru-RU" sz="3979" spc="-1" strike="noStrike">
                <a:latin typeface="Arial"/>
              </a:endParaRPr>
            </a:p>
          </p:txBody>
        </p:sp>
      </p:grpSp>
      <p:sp>
        <p:nvSpPr>
          <p:cNvPr id="284" name="CustomShape 13"/>
          <p:cNvSpPr/>
          <p:nvPr/>
        </p:nvSpPr>
        <p:spPr>
          <a:xfrm>
            <a:off x="936000" y="2388600"/>
            <a:ext cx="3314880" cy="6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0" lang="ru-RU" sz="1239" spc="-1" strike="noStrike">
                <a:solidFill>
                  <a:srgbClr val="009656"/>
                </a:solidFill>
                <a:latin typeface="Raleway"/>
                <a:ea typeface="Raleway"/>
              </a:rPr>
              <a:t>СДЕЛАТЬ МЕЧТУ ФИНАНСОВОЙ ЦЕЛЬЮ</a:t>
            </a:r>
            <a:endParaRPr b="0" lang="ru-RU" sz="1239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39" spc="-1" strike="noStrike">
                <a:solidFill>
                  <a:srgbClr val="000000"/>
                </a:solidFill>
                <a:latin typeface="Raleway"/>
                <a:ea typeface="Raleway"/>
              </a:rPr>
              <a:t>Определить важность, срочность, стоимость</a:t>
            </a:r>
            <a:endParaRPr b="0" lang="ru-RU" sz="1239" spc="-1" strike="noStrike">
              <a:latin typeface="Arial"/>
            </a:endParaRPr>
          </a:p>
        </p:txBody>
      </p:sp>
      <p:sp>
        <p:nvSpPr>
          <p:cNvPr id="285" name="CustomShape 14"/>
          <p:cNvSpPr/>
          <p:nvPr/>
        </p:nvSpPr>
        <p:spPr>
          <a:xfrm>
            <a:off x="936000" y="3142080"/>
            <a:ext cx="2958840" cy="41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0" lang="ru-RU" sz="1239" spc="-1" strike="noStrike">
                <a:solidFill>
                  <a:srgbClr val="e6215a"/>
                </a:solidFill>
                <a:latin typeface="Raleway"/>
                <a:ea typeface="Raleway"/>
              </a:rPr>
              <a:t>ОЦЕНИТЬ РЕСУРСЫ</a:t>
            </a:r>
            <a:br/>
            <a:r>
              <a:rPr b="0" lang="ru-RU" sz="1239" spc="-1" strike="noStrike">
                <a:solidFill>
                  <a:srgbClr val="000000"/>
                </a:solidFill>
                <a:latin typeface="Raleway"/>
                <a:ea typeface="Raleway"/>
              </a:rPr>
              <a:t>Доход, сбережения, время</a:t>
            </a:r>
            <a:endParaRPr b="0" lang="ru-RU" sz="1239" spc="-1" strike="noStrike">
              <a:latin typeface="Arial"/>
            </a:endParaRPr>
          </a:p>
        </p:txBody>
      </p:sp>
      <p:sp>
        <p:nvSpPr>
          <p:cNvPr id="286" name="CustomShape 15"/>
          <p:cNvSpPr/>
          <p:nvPr/>
        </p:nvSpPr>
        <p:spPr>
          <a:xfrm>
            <a:off x="936000" y="3683520"/>
            <a:ext cx="2958840" cy="6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0" lang="ru-RU" sz="1239" spc="-1" strike="noStrike">
                <a:solidFill>
                  <a:srgbClr val="ee7d00"/>
                </a:solidFill>
                <a:latin typeface="Raleway"/>
                <a:ea typeface="Raleway"/>
              </a:rPr>
              <a:t>НАЙТИ НОВЫЕ ВОЗМОЖНОСТИ</a:t>
            </a:r>
            <a:br/>
            <a:r>
              <a:rPr b="0" lang="ru-RU" sz="1239" spc="-1" strike="noStrike">
                <a:solidFill>
                  <a:srgbClr val="393b3b"/>
                </a:solidFill>
                <a:latin typeface="Raleway"/>
                <a:ea typeface="Raleway"/>
              </a:rPr>
              <a:t>Найти источник дополнительных ресурсов</a:t>
            </a:r>
            <a:endParaRPr b="0" lang="ru-RU" sz="1239" spc="-1" strike="noStrike">
              <a:latin typeface="Arial"/>
            </a:endParaRPr>
          </a:p>
        </p:txBody>
      </p:sp>
      <p:sp>
        <p:nvSpPr>
          <p:cNvPr id="287" name="CustomShape 16"/>
          <p:cNvSpPr/>
          <p:nvPr/>
        </p:nvSpPr>
        <p:spPr>
          <a:xfrm>
            <a:off x="936000" y="4334760"/>
            <a:ext cx="2958840" cy="41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0" lang="ru-RU" sz="1239" spc="-1" strike="noStrike">
                <a:solidFill>
                  <a:srgbClr val="004f9e"/>
                </a:solidFill>
                <a:latin typeface="Raleway"/>
                <a:ea typeface="Raleway"/>
              </a:rPr>
              <a:t>СОСТАВИТЬ ПЛАН ДОСТИЖЕНИЯ </a:t>
            </a:r>
            <a:br/>
            <a:r>
              <a:rPr b="0" lang="ru-RU" sz="1239" spc="-1" strike="noStrike">
                <a:solidFill>
                  <a:srgbClr val="393b3b"/>
                </a:solidFill>
                <a:latin typeface="Raleway"/>
                <a:ea typeface="Raleway"/>
              </a:rPr>
              <a:t>Или пересмотреть цель</a:t>
            </a:r>
            <a:endParaRPr b="0" lang="ru-RU" sz="1239" spc="-1" strike="noStrike">
              <a:latin typeface="Arial"/>
            </a:endParaRPr>
          </a:p>
        </p:txBody>
      </p:sp>
      <p:grpSp>
        <p:nvGrpSpPr>
          <p:cNvPr id="288" name="Group 17"/>
          <p:cNvGrpSpPr/>
          <p:nvPr/>
        </p:nvGrpSpPr>
        <p:grpSpPr>
          <a:xfrm>
            <a:off x="4743720" y="1868040"/>
            <a:ext cx="497880" cy="518760"/>
            <a:chOff x="4743720" y="1868040"/>
            <a:chExt cx="497880" cy="518760"/>
          </a:xfrm>
        </p:grpSpPr>
        <p:sp>
          <p:nvSpPr>
            <p:cNvPr id="289" name="CustomShape 18"/>
            <p:cNvSpPr/>
            <p:nvPr/>
          </p:nvSpPr>
          <p:spPr>
            <a:xfrm>
              <a:off x="4743720" y="1868040"/>
              <a:ext cx="472320" cy="472320"/>
            </a:xfrm>
            <a:prstGeom prst="rect">
              <a:avLst/>
            </a:prstGeom>
            <a:solidFill>
              <a:srgbClr val="31b7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19"/>
            <p:cNvSpPr/>
            <p:nvPr/>
          </p:nvSpPr>
          <p:spPr>
            <a:xfrm>
              <a:off x="4919760" y="1982160"/>
              <a:ext cx="321840" cy="404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1</a:t>
              </a:r>
              <a:endParaRPr b="0" lang="ru-RU" sz="2400" spc="-1" strike="noStrike">
                <a:latin typeface="Arial"/>
              </a:endParaRPr>
            </a:p>
          </p:txBody>
        </p:sp>
      </p:grpSp>
      <p:grpSp>
        <p:nvGrpSpPr>
          <p:cNvPr id="291" name="Group 20"/>
          <p:cNvGrpSpPr/>
          <p:nvPr/>
        </p:nvGrpSpPr>
        <p:grpSpPr>
          <a:xfrm>
            <a:off x="4743720" y="2478960"/>
            <a:ext cx="472320" cy="518760"/>
            <a:chOff x="4743720" y="2478960"/>
            <a:chExt cx="472320" cy="518760"/>
          </a:xfrm>
        </p:grpSpPr>
        <p:sp>
          <p:nvSpPr>
            <p:cNvPr id="292" name="CustomShape 21"/>
            <p:cNvSpPr/>
            <p:nvPr/>
          </p:nvSpPr>
          <p:spPr>
            <a:xfrm>
              <a:off x="4743720" y="2478960"/>
              <a:ext cx="472320" cy="472320"/>
            </a:xfrm>
            <a:prstGeom prst="rect">
              <a:avLst/>
            </a:prstGeom>
            <a:solidFill>
              <a:srgbClr val="31b7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22"/>
            <p:cNvSpPr/>
            <p:nvPr/>
          </p:nvSpPr>
          <p:spPr>
            <a:xfrm>
              <a:off x="4892760" y="2593080"/>
              <a:ext cx="321840" cy="404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2</a:t>
              </a:r>
              <a:endParaRPr b="0" lang="ru-RU" sz="2400" spc="-1" strike="noStrike">
                <a:latin typeface="Arial"/>
              </a:endParaRPr>
            </a:p>
          </p:txBody>
        </p:sp>
      </p:grpSp>
      <p:grpSp>
        <p:nvGrpSpPr>
          <p:cNvPr id="294" name="Group 23"/>
          <p:cNvGrpSpPr/>
          <p:nvPr/>
        </p:nvGrpSpPr>
        <p:grpSpPr>
          <a:xfrm>
            <a:off x="4743720" y="3081600"/>
            <a:ext cx="472320" cy="527760"/>
            <a:chOff x="4743720" y="3081600"/>
            <a:chExt cx="472320" cy="527760"/>
          </a:xfrm>
        </p:grpSpPr>
        <p:sp>
          <p:nvSpPr>
            <p:cNvPr id="295" name="CustomShape 24"/>
            <p:cNvSpPr/>
            <p:nvPr/>
          </p:nvSpPr>
          <p:spPr>
            <a:xfrm>
              <a:off x="4743720" y="3081600"/>
              <a:ext cx="472320" cy="472320"/>
            </a:xfrm>
            <a:prstGeom prst="rect">
              <a:avLst/>
            </a:prstGeom>
            <a:solidFill>
              <a:srgbClr val="31b7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25"/>
            <p:cNvSpPr/>
            <p:nvPr/>
          </p:nvSpPr>
          <p:spPr>
            <a:xfrm>
              <a:off x="4892760" y="3204720"/>
              <a:ext cx="321840" cy="404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3</a:t>
              </a:r>
              <a:endParaRPr b="0" lang="ru-RU" sz="2400" spc="-1" strike="noStrike">
                <a:latin typeface="Arial"/>
              </a:endParaRPr>
            </a:p>
          </p:txBody>
        </p:sp>
      </p:grpSp>
      <p:grpSp>
        <p:nvGrpSpPr>
          <p:cNvPr id="297" name="Group 26"/>
          <p:cNvGrpSpPr/>
          <p:nvPr/>
        </p:nvGrpSpPr>
        <p:grpSpPr>
          <a:xfrm>
            <a:off x="4743720" y="3701520"/>
            <a:ext cx="472320" cy="518760"/>
            <a:chOff x="4743720" y="3701520"/>
            <a:chExt cx="472320" cy="518760"/>
          </a:xfrm>
        </p:grpSpPr>
        <p:sp>
          <p:nvSpPr>
            <p:cNvPr id="298" name="CustomShape 27"/>
            <p:cNvSpPr/>
            <p:nvPr/>
          </p:nvSpPr>
          <p:spPr>
            <a:xfrm>
              <a:off x="4743720" y="3701520"/>
              <a:ext cx="472320" cy="472320"/>
            </a:xfrm>
            <a:prstGeom prst="rect">
              <a:avLst/>
            </a:prstGeom>
            <a:solidFill>
              <a:srgbClr val="31b7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28"/>
            <p:cNvSpPr/>
            <p:nvPr/>
          </p:nvSpPr>
          <p:spPr>
            <a:xfrm>
              <a:off x="4892760" y="3815640"/>
              <a:ext cx="321840" cy="404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4</a:t>
              </a:r>
              <a:endParaRPr b="0" lang="ru-RU" sz="2400" spc="-1" strike="noStrike">
                <a:latin typeface="Arial"/>
              </a:endParaRPr>
            </a:p>
          </p:txBody>
        </p:sp>
      </p:grpSp>
      <p:sp>
        <p:nvSpPr>
          <p:cNvPr id="300" name="CustomShape 29"/>
          <p:cNvSpPr/>
          <p:nvPr/>
        </p:nvSpPr>
        <p:spPr>
          <a:xfrm>
            <a:off x="5342760" y="1993320"/>
            <a:ext cx="3247920" cy="22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aleway"/>
                <a:ea typeface="Raleway"/>
              </a:rPr>
              <a:t>От уровня дохода и количества ресурсов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1" name="CustomShape 30"/>
          <p:cNvSpPr/>
          <p:nvPr/>
        </p:nvSpPr>
        <p:spPr>
          <a:xfrm>
            <a:off x="5342760" y="2608200"/>
            <a:ext cx="3247920" cy="41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aleway"/>
                <a:ea typeface="Raleway"/>
              </a:rPr>
              <a:t>От соотношения приоритетных и прочих трат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302" name="Group 31"/>
          <p:cNvGrpSpPr/>
          <p:nvPr/>
        </p:nvGrpSpPr>
        <p:grpSpPr>
          <a:xfrm>
            <a:off x="4743720" y="4312440"/>
            <a:ext cx="472320" cy="518760"/>
            <a:chOff x="4743720" y="4312440"/>
            <a:chExt cx="472320" cy="518760"/>
          </a:xfrm>
        </p:grpSpPr>
        <p:sp>
          <p:nvSpPr>
            <p:cNvPr id="303" name="CustomShape 32"/>
            <p:cNvSpPr/>
            <p:nvPr/>
          </p:nvSpPr>
          <p:spPr>
            <a:xfrm>
              <a:off x="4743720" y="4312440"/>
              <a:ext cx="472320" cy="472320"/>
            </a:xfrm>
            <a:prstGeom prst="rect">
              <a:avLst/>
            </a:prstGeom>
            <a:solidFill>
              <a:srgbClr val="31b7b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CustomShape 33"/>
            <p:cNvSpPr/>
            <p:nvPr/>
          </p:nvSpPr>
          <p:spPr>
            <a:xfrm>
              <a:off x="4892760" y="4426560"/>
              <a:ext cx="321840" cy="404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080" rIns="19080" tIns="19080" bIns="1908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ffffff"/>
                  </a:solidFill>
                  <a:latin typeface="Raleway"/>
                  <a:ea typeface="Raleway"/>
                </a:rPr>
                <a:t>5</a:t>
              </a:r>
              <a:endParaRPr b="0" lang="ru-RU" sz="2400" spc="-1" strike="noStrike">
                <a:latin typeface="Arial"/>
              </a:endParaRPr>
            </a:p>
          </p:txBody>
        </p:sp>
      </p:grpSp>
      <p:sp>
        <p:nvSpPr>
          <p:cNvPr id="305" name="CustomShape 34"/>
          <p:cNvSpPr/>
          <p:nvPr/>
        </p:nvSpPr>
        <p:spPr>
          <a:xfrm>
            <a:off x="5342760" y="3222720"/>
            <a:ext cx="3247920" cy="22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aleway"/>
                <a:ea typeface="Raleway"/>
              </a:rPr>
              <a:t>От умения зарабатывать и копить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6" name="CustomShape 35"/>
          <p:cNvSpPr/>
          <p:nvPr/>
        </p:nvSpPr>
        <p:spPr>
          <a:xfrm>
            <a:off x="5342760" y="3837600"/>
            <a:ext cx="3247920" cy="22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aleway"/>
                <a:ea typeface="Raleway"/>
              </a:rPr>
              <a:t>От сроков достижения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7" name="CustomShape 36"/>
          <p:cNvSpPr/>
          <p:nvPr/>
        </p:nvSpPr>
        <p:spPr>
          <a:xfrm>
            <a:off x="5342760" y="4452120"/>
            <a:ext cx="3400200" cy="22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Raleway"/>
                <a:ea typeface="Raleway"/>
              </a:rPr>
              <a:t>От знаний и уровня финансовой культуры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8" name="CustomShape 37"/>
          <p:cNvSpPr/>
          <p:nvPr/>
        </p:nvSpPr>
        <p:spPr>
          <a:xfrm>
            <a:off x="5342760" y="1216440"/>
            <a:ext cx="4082040" cy="6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200" rIns="34200" tIns="17280" bIns="17280">
            <a:spAutoFit/>
          </a:bodyPr>
          <a:p>
            <a:pPr>
              <a:lnSpc>
                <a:spcPct val="100000"/>
              </a:lnSpc>
            </a:pPr>
            <a:r>
              <a:rPr b="1" lang="ru-RU" sz="2029" spc="-1" strike="noStrike">
                <a:solidFill>
                  <a:srgbClr val="ffffff"/>
                </a:solidFill>
                <a:latin typeface="Raleway"/>
                <a:ea typeface="Raleway"/>
              </a:rPr>
              <a:t>ОТ ЧЕГО ЗАВИСИТ ДОСТИЖЕНИЕ ЦЕЛИ: </a:t>
            </a:r>
            <a:endParaRPr b="0" lang="ru-RU" sz="2029" spc="-1" strike="noStrike">
              <a:latin typeface="Arial"/>
            </a:endParaRPr>
          </a:p>
        </p:txBody>
      </p:sp>
      <p:sp>
        <p:nvSpPr>
          <p:cNvPr id="309" name="CustomShape 38"/>
          <p:cNvSpPr/>
          <p:nvPr/>
        </p:nvSpPr>
        <p:spPr>
          <a:xfrm>
            <a:off x="377640" y="1483200"/>
            <a:ext cx="4541760" cy="7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393b3b"/>
                </a:solidFill>
                <a:latin typeface="Raleway"/>
                <a:ea typeface="Raleway"/>
              </a:rPr>
              <a:t>АЛГОРИТМ</a:t>
            </a:r>
            <a:br/>
            <a:r>
              <a:rPr b="1" lang="ru-RU" sz="2000" spc="-1" strike="noStrike">
                <a:solidFill>
                  <a:srgbClr val="393b3b"/>
                </a:solidFill>
                <a:latin typeface="Raleway"/>
                <a:ea typeface="Raleway"/>
              </a:rPr>
              <a:t>ДОСТИЖЕНИЯ ЦЕЛИ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68360" y="1181160"/>
            <a:ext cx="3311640" cy="3311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TextShape 2"/>
          <p:cNvSpPr txBox="1"/>
          <p:nvPr/>
        </p:nvSpPr>
        <p:spPr>
          <a:xfrm>
            <a:off x="3954600" y="2104560"/>
            <a:ext cx="4720680" cy="2130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57200" indent="-323640">
              <a:lnSpc>
                <a:spcPct val="100000"/>
              </a:lnSpc>
              <a:buClr>
                <a:srgbClr val="0096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Что такое финансовая грамотность?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00000"/>
              </a:lnSpc>
              <a:buClr>
                <a:srgbClr val="0096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Что такое благополучие?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992520" y="1648080"/>
            <a:ext cx="3125880" cy="235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4950" spc="-1" strike="noStrike">
                <a:solidFill>
                  <a:srgbClr val="ffffff"/>
                </a:solidFill>
                <a:latin typeface="Arial"/>
                <a:ea typeface="Arial"/>
              </a:rPr>
              <a:t>ЧТО НУЖНО ВСЕМ?</a:t>
            </a:r>
            <a:endParaRPr b="0" lang="ru-RU" sz="4950" spc="-1" strike="noStrike">
              <a:latin typeface="Arial"/>
            </a:endParaRPr>
          </a:p>
        </p:txBody>
      </p:sp>
      <p:sp>
        <p:nvSpPr>
          <p:cNvPr id="141" name="Line 4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2789280" y="1201320"/>
            <a:ext cx="902880" cy="902880"/>
          </a:xfrm>
          <a:prstGeom prst="ellipse">
            <a:avLst/>
          </a:prstGeom>
          <a:solidFill>
            <a:srgbClr val="d4b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TextShape 6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ACCA5977-BDCD-4F54-AB9F-8FB8EF9A019A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 rot="6730800">
            <a:off x="1705680" y="763560"/>
            <a:ext cx="5501160" cy="5501160"/>
          </a:xfrm>
          <a:prstGeom prst="chord">
            <a:avLst>
              <a:gd name="adj1" fmla="val 2700000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2"/>
          <p:cNvSpPr/>
          <p:nvPr/>
        </p:nvSpPr>
        <p:spPr>
          <a:xfrm>
            <a:off x="2755800" y="2270880"/>
            <a:ext cx="3555360" cy="15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  <a:ea typeface="Arial"/>
              </a:rPr>
              <a:t>Будем учиться формулировать мечты вместе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12" name="Рисунок 3" descr=""/>
          <p:cNvPicPr/>
          <p:nvPr/>
        </p:nvPicPr>
        <p:blipFill>
          <a:blip r:embed="rId1"/>
          <a:stretch/>
        </p:blipFill>
        <p:spPr>
          <a:xfrm>
            <a:off x="6212160" y="2270880"/>
            <a:ext cx="1538280" cy="2284560"/>
          </a:xfrm>
          <a:prstGeom prst="rect">
            <a:avLst/>
          </a:prstGeom>
          <a:ln>
            <a:noFill/>
          </a:ln>
        </p:spPr>
      </p:pic>
      <p:pic>
        <p:nvPicPr>
          <p:cNvPr id="313" name="Рисунок 4" descr=""/>
          <p:cNvPicPr/>
          <p:nvPr/>
        </p:nvPicPr>
        <p:blipFill>
          <a:blip r:embed="rId2"/>
          <a:stretch/>
        </p:blipFill>
        <p:spPr>
          <a:xfrm rot="17467800">
            <a:off x="178920" y="1937520"/>
            <a:ext cx="3188880" cy="1495080"/>
          </a:xfrm>
          <a:prstGeom prst="rect">
            <a:avLst/>
          </a:prstGeom>
          <a:ln>
            <a:noFill/>
          </a:ln>
        </p:spPr>
      </p:pic>
      <p:pic>
        <p:nvPicPr>
          <p:cNvPr id="314" name="Рисунок 5" descr=""/>
          <p:cNvPicPr/>
          <p:nvPr/>
        </p:nvPicPr>
        <p:blipFill>
          <a:blip r:embed="rId3"/>
          <a:stretch/>
        </p:blipFill>
        <p:spPr>
          <a:xfrm rot="21292200">
            <a:off x="6206040" y="1346760"/>
            <a:ext cx="2653920" cy="1244160"/>
          </a:xfrm>
          <a:prstGeom prst="rect">
            <a:avLst/>
          </a:prstGeom>
          <a:ln>
            <a:noFill/>
          </a:ln>
        </p:spPr>
      </p:pic>
      <p:pic>
        <p:nvPicPr>
          <p:cNvPr id="315" name="Рисунок 6" descr=""/>
          <p:cNvPicPr/>
          <p:nvPr/>
        </p:nvPicPr>
        <p:blipFill>
          <a:blip r:embed="rId4"/>
          <a:stretch/>
        </p:blipFill>
        <p:spPr>
          <a:xfrm rot="20688000">
            <a:off x="3323160" y="1135800"/>
            <a:ext cx="2125800" cy="757800"/>
          </a:xfrm>
          <a:prstGeom prst="rect">
            <a:avLst/>
          </a:prstGeom>
          <a:ln>
            <a:noFill/>
          </a:ln>
        </p:spPr>
      </p:pic>
      <p:sp>
        <p:nvSpPr>
          <p:cNvPr id="316" name="TextShape 3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626DC1AB-B8EE-4E02-B3E3-56852731626C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133320" y="3962520"/>
            <a:ext cx="2315880" cy="682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57000"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* Предложена Эдвардом Динером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535320" y="2254680"/>
            <a:ext cx="6579000" cy="200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133200">
              <a:lnSpc>
                <a:spcPct val="100000"/>
              </a:lnSpc>
              <a:spcBef>
                <a:spcPts val="400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Субъективное благополучие =  удовлетворенность жизнью + позитивные – негативные эмоции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67920" y="1196640"/>
            <a:ext cx="6366960" cy="84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4950" spc="-1" strike="noStrike">
                <a:solidFill>
                  <a:srgbClr val="0070c0"/>
                </a:solidFill>
                <a:latin typeface="Arial"/>
                <a:ea typeface="Arial"/>
              </a:rPr>
              <a:t>Формула счастья*</a:t>
            </a:r>
            <a:endParaRPr b="0" lang="ru-RU" sz="4950" spc="-1" strike="noStrike">
              <a:latin typeface="Arial"/>
            </a:endParaRPr>
          </a:p>
        </p:txBody>
      </p:sp>
      <p:sp>
        <p:nvSpPr>
          <p:cNvPr id="147" name="Line 4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TextShape 5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E5ED4A49-C2DF-4DBC-ACC2-012EAA01AC23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070160" y="3984480"/>
            <a:ext cx="3802320" cy="682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* Большой энциклопедический словарь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954600" y="1592280"/>
            <a:ext cx="5022000" cy="3074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133200">
              <a:lnSpc>
                <a:spcPct val="100000"/>
              </a:lnSpc>
              <a:spcBef>
                <a:spcPts val="400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нужда в чем-либо, объективно необходимом для поддержания жизнедеятельности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и развития…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Line 3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4"/>
          <p:cNvSpPr/>
          <p:nvPr/>
        </p:nvSpPr>
        <p:spPr>
          <a:xfrm>
            <a:off x="468360" y="1181160"/>
            <a:ext cx="3311640" cy="3311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2789280" y="1201320"/>
            <a:ext cx="902880" cy="902880"/>
          </a:xfrm>
          <a:prstGeom prst="ellipse">
            <a:avLst/>
          </a:prstGeom>
          <a:solidFill>
            <a:srgbClr val="d4b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6"/>
          <p:cNvSpPr/>
          <p:nvPr/>
        </p:nvSpPr>
        <p:spPr>
          <a:xfrm>
            <a:off x="654120" y="2571840"/>
            <a:ext cx="303804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  <a:ea typeface="Arial"/>
              </a:rPr>
              <a:t>Потребности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55" name="TextShape 7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0120D2AE-243E-42E6-960D-57ED5B3F477D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484320" y="1281960"/>
            <a:ext cx="3592440" cy="3341520"/>
          </a:xfrm>
          <a:prstGeom prst="chord">
            <a:avLst>
              <a:gd name="adj1" fmla="val 3523057"/>
              <a:gd name="adj2" fmla="val 18057157"/>
            </a:avLst>
          </a:prstGeom>
          <a:solidFill>
            <a:srgbClr val="d4b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7181280" y="2222640"/>
            <a:ext cx="1839960" cy="137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  <a:ea typeface="Arial"/>
              </a:rPr>
              <a:t>ЧТО НУЖНО ВСЕМ?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58" name="Group 3"/>
          <p:cNvGrpSpPr/>
          <p:nvPr/>
        </p:nvGrpSpPr>
        <p:grpSpPr>
          <a:xfrm>
            <a:off x="777600" y="587880"/>
            <a:ext cx="5236560" cy="3967200"/>
            <a:chOff x="777600" y="587880"/>
            <a:chExt cx="5236560" cy="3967200"/>
          </a:xfrm>
        </p:grpSpPr>
        <p:sp>
          <p:nvSpPr>
            <p:cNvPr id="159" name="CustomShape 4"/>
            <p:cNvSpPr/>
            <p:nvPr/>
          </p:nvSpPr>
          <p:spPr>
            <a:xfrm>
              <a:off x="2815200" y="588240"/>
              <a:ext cx="1158480" cy="891720"/>
            </a:xfrm>
            <a:prstGeom prst="triangle">
              <a:avLst>
                <a:gd name="adj" fmla="val 49398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CustomShape 5"/>
            <p:cNvSpPr/>
            <p:nvPr/>
          </p:nvSpPr>
          <p:spPr>
            <a:xfrm>
              <a:off x="1555560" y="4104720"/>
              <a:ext cx="3636720" cy="25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50" spc="-1" strike="noStrike">
                  <a:solidFill>
                    <a:srgbClr val="000000"/>
                  </a:solidFill>
                  <a:latin typeface="Arial"/>
                  <a:ea typeface="Arial"/>
                </a:rPr>
                <a:t>ФИЗИОЛОГИЧЕСКИЕ ПОТРЕБНОСТИ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61" name="CustomShape 6"/>
            <p:cNvSpPr/>
            <p:nvPr/>
          </p:nvSpPr>
          <p:spPr>
            <a:xfrm>
              <a:off x="1958040" y="4303080"/>
              <a:ext cx="2832480" cy="16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00000"/>
                </a:lnSpc>
              </a:pPr>
              <a:r>
                <a:rPr b="0" i="1" lang="ru-RU" sz="1050" spc="-1" strike="noStrike">
                  <a:solidFill>
                    <a:srgbClr val="0070c0"/>
                  </a:solidFill>
                  <a:latin typeface="Arial"/>
                  <a:ea typeface="Arial"/>
                </a:rPr>
                <a:t>голод, жажда, сон, продолжение рода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62" name="CustomShape 7"/>
            <p:cNvSpPr/>
            <p:nvPr/>
          </p:nvSpPr>
          <p:spPr>
            <a:xfrm>
              <a:off x="1887480" y="3607560"/>
              <a:ext cx="2973240" cy="25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50" spc="-1" strike="noStrike">
                  <a:solidFill>
                    <a:srgbClr val="000000"/>
                  </a:solidFill>
                  <a:latin typeface="Arial"/>
                  <a:ea typeface="Arial"/>
                </a:rPr>
                <a:t>ПОТРЕБНОСТЬ В БЕЗОПАСНОСТИ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63" name="CustomShape 8"/>
            <p:cNvSpPr/>
            <p:nvPr/>
          </p:nvSpPr>
          <p:spPr>
            <a:xfrm>
              <a:off x="1737360" y="3807360"/>
              <a:ext cx="3273840" cy="16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00000"/>
                </a:lnSpc>
              </a:pPr>
              <a:r>
                <a:rPr b="0" i="1" lang="ru-RU" sz="1050" spc="-1" strike="noStrike">
                  <a:solidFill>
                    <a:srgbClr val="0070c0"/>
                  </a:solidFill>
                  <a:latin typeface="Arial"/>
                  <a:ea typeface="Arial"/>
                </a:rPr>
                <a:t>уверенность, стабильность, защищенность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64" name="CustomShape 9"/>
            <p:cNvSpPr/>
            <p:nvPr/>
          </p:nvSpPr>
          <p:spPr>
            <a:xfrm>
              <a:off x="1962720" y="3126960"/>
              <a:ext cx="2823120" cy="25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50" spc="-1" strike="noStrike">
                  <a:solidFill>
                    <a:srgbClr val="000000"/>
                  </a:solidFill>
                  <a:latin typeface="Arial"/>
                  <a:ea typeface="Arial"/>
                </a:rPr>
                <a:t>СОЦИАЛЬНЫЕ ПОТРЕБНОСТИ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65" name="CustomShape 10"/>
            <p:cNvSpPr/>
            <p:nvPr/>
          </p:nvSpPr>
          <p:spPr>
            <a:xfrm>
              <a:off x="1737360" y="3326760"/>
              <a:ext cx="3273840" cy="16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00000"/>
                </a:lnSpc>
              </a:pPr>
              <a:r>
                <a:rPr b="0" i="1" lang="ru-RU" sz="1050" spc="-1" strike="noStrike">
                  <a:solidFill>
                    <a:srgbClr val="0070c0"/>
                  </a:solidFill>
                  <a:latin typeface="Arial"/>
                  <a:ea typeface="Arial"/>
                </a:rPr>
                <a:t>любовь, внимание, общение, забота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66" name="CustomShape 11"/>
            <p:cNvSpPr/>
            <p:nvPr/>
          </p:nvSpPr>
          <p:spPr>
            <a:xfrm>
              <a:off x="2083680" y="2700720"/>
              <a:ext cx="2581200" cy="25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50" spc="-1" strike="noStrike">
                  <a:solidFill>
                    <a:srgbClr val="000000"/>
                  </a:solidFill>
                  <a:latin typeface="Arial"/>
                  <a:ea typeface="Arial"/>
                </a:rPr>
                <a:t>ПОТРЕБНОСТЬ В УВАЖЕНИИ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67" name="CustomShape 12"/>
            <p:cNvSpPr/>
            <p:nvPr/>
          </p:nvSpPr>
          <p:spPr>
            <a:xfrm>
              <a:off x="1814400" y="2872440"/>
              <a:ext cx="3119040" cy="160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00000"/>
                </a:lnSpc>
              </a:pPr>
              <a:r>
                <a:rPr b="0" i="1" lang="ru-RU" sz="1050" spc="-1" strike="noStrike">
                  <a:solidFill>
                    <a:srgbClr val="0070c0"/>
                  </a:solidFill>
                  <a:latin typeface="Arial"/>
                  <a:ea typeface="Arial"/>
                </a:rPr>
                <a:t>автономия, значимость, признание, успех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68" name="CustomShape 13"/>
            <p:cNvSpPr/>
            <p:nvPr/>
          </p:nvSpPr>
          <p:spPr>
            <a:xfrm>
              <a:off x="2496600" y="2015280"/>
              <a:ext cx="1799280" cy="594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100" spc="-1" strike="noStrike">
                  <a:solidFill>
                    <a:srgbClr val="000000"/>
                  </a:solidFill>
                  <a:latin typeface="Arial"/>
                  <a:ea typeface="Arial"/>
                </a:rPr>
                <a:t>ТВОРЧЕСКИЕ</a:t>
              </a:r>
              <a:br/>
              <a:r>
                <a:rPr b="1" lang="ru-RU" sz="1100" spc="-1" strike="noStrike">
                  <a:solidFill>
                    <a:srgbClr val="000000"/>
                  </a:solidFill>
                  <a:latin typeface="Arial"/>
                  <a:ea typeface="Arial"/>
                </a:rPr>
                <a:t>И ПОЗНАВАТЕЛЬНЫЕ ПОТРЕБНОСТИ</a:t>
              </a:r>
              <a:endParaRPr b="0" lang="ru-RU" sz="1100" spc="-1" strike="noStrike">
                <a:latin typeface="Arial"/>
              </a:endParaRPr>
            </a:p>
          </p:txBody>
        </p:sp>
        <p:sp>
          <p:nvSpPr>
            <p:cNvPr id="169" name="CustomShape 14"/>
            <p:cNvSpPr/>
            <p:nvPr/>
          </p:nvSpPr>
          <p:spPr>
            <a:xfrm>
              <a:off x="4705200" y="2170080"/>
              <a:ext cx="114984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i="1" lang="ru-RU" sz="900" spc="-1" strike="noStrike">
                  <a:solidFill>
                    <a:srgbClr val="0070c0"/>
                  </a:solidFill>
                  <a:latin typeface="Arial"/>
                  <a:ea typeface="Arial"/>
                </a:rPr>
                <a:t>творчество, созидание, познание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170" name="CustomShape 15"/>
            <p:cNvSpPr/>
            <p:nvPr/>
          </p:nvSpPr>
          <p:spPr>
            <a:xfrm>
              <a:off x="2560320" y="1536480"/>
              <a:ext cx="1708920" cy="36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900" spc="-1" strike="noStrike">
                  <a:solidFill>
                    <a:srgbClr val="000000"/>
                  </a:solidFill>
                  <a:latin typeface="Arial"/>
                  <a:ea typeface="Arial"/>
                </a:rPr>
                <a:t>ЭМОЦИОНАЛЬНЫЕ ПОТРЕНОСТИ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171" name="CustomShape 16"/>
            <p:cNvSpPr/>
            <p:nvPr/>
          </p:nvSpPr>
          <p:spPr>
            <a:xfrm>
              <a:off x="4341240" y="1581480"/>
              <a:ext cx="1088640" cy="27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i="1" lang="ru-RU" sz="900" spc="-1" strike="noStrike">
                  <a:solidFill>
                    <a:srgbClr val="0070c0"/>
                  </a:solidFill>
                  <a:latin typeface="Arial"/>
                  <a:ea typeface="Arial"/>
                </a:rPr>
                <a:t>красота, гармония, порядок</a:t>
              </a:r>
              <a:endParaRPr b="0" lang="ru-RU" sz="900" spc="-1" strike="noStrike">
                <a:latin typeface="Arial"/>
              </a:endParaRPr>
            </a:p>
          </p:txBody>
        </p:sp>
        <p:sp>
          <p:nvSpPr>
            <p:cNvPr id="172" name="CustomShape 17"/>
            <p:cNvSpPr/>
            <p:nvPr/>
          </p:nvSpPr>
          <p:spPr>
            <a:xfrm>
              <a:off x="2664000" y="1167480"/>
              <a:ext cx="1460520" cy="25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50" spc="-1" strike="noStrike">
                  <a:solidFill>
                    <a:srgbClr val="ffffff"/>
                  </a:solidFill>
                  <a:latin typeface="Arial"/>
                  <a:ea typeface="Arial"/>
                </a:rPr>
                <a:t>РАЗВИТИЕ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73" name="CustomShape 18"/>
            <p:cNvSpPr/>
            <p:nvPr/>
          </p:nvSpPr>
          <p:spPr>
            <a:xfrm>
              <a:off x="4055760" y="997560"/>
              <a:ext cx="1460520" cy="320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i="1" lang="ru-RU" sz="1050" spc="-1" strike="noStrike">
                  <a:solidFill>
                    <a:srgbClr val="0070c0"/>
                  </a:solidFill>
                  <a:latin typeface="Arial"/>
                  <a:ea typeface="Arial"/>
                </a:rPr>
                <a:t>реализация целей, саморазвитие</a:t>
              </a:r>
              <a:endParaRPr b="0" lang="ru-RU" sz="1050" spc="-1" strike="noStrike">
                <a:latin typeface="Arial"/>
              </a:endParaRPr>
            </a:p>
          </p:txBody>
        </p:sp>
        <p:sp>
          <p:nvSpPr>
            <p:cNvPr id="174" name="CustomShape 19"/>
            <p:cNvSpPr/>
            <p:nvPr/>
          </p:nvSpPr>
          <p:spPr>
            <a:xfrm>
              <a:off x="777600" y="587880"/>
              <a:ext cx="5236560" cy="3967200"/>
            </a:xfrm>
            <a:prstGeom prst="triangle">
              <a:avLst>
                <a:gd name="adj" fmla="val 49866"/>
              </a:avLst>
            </a:prstGeom>
            <a:noFill/>
            <a:ln>
              <a:solidFill>
                <a:schemeClr val="accent4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" name="Line 20"/>
            <p:cNvSpPr/>
            <p:nvPr/>
          </p:nvSpPr>
          <p:spPr>
            <a:xfrm>
              <a:off x="1093680" y="4058640"/>
              <a:ext cx="4601880" cy="0"/>
            </a:xfrm>
            <a:prstGeom prst="line">
              <a:avLst/>
            </a:prstGeom>
            <a:ln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" name="Line 21"/>
            <p:cNvSpPr/>
            <p:nvPr/>
          </p:nvSpPr>
          <p:spPr>
            <a:xfrm>
              <a:off x="1438560" y="3561840"/>
              <a:ext cx="3930840" cy="0"/>
            </a:xfrm>
            <a:prstGeom prst="line">
              <a:avLst/>
            </a:prstGeom>
            <a:ln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Line 22"/>
            <p:cNvSpPr/>
            <p:nvPr/>
          </p:nvSpPr>
          <p:spPr>
            <a:xfrm>
              <a:off x="1753200" y="3094200"/>
              <a:ext cx="3284640" cy="0"/>
            </a:xfrm>
            <a:prstGeom prst="line">
              <a:avLst/>
            </a:prstGeom>
            <a:ln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" name="Line 23"/>
            <p:cNvSpPr/>
            <p:nvPr/>
          </p:nvSpPr>
          <p:spPr>
            <a:xfrm>
              <a:off x="2065680" y="2623320"/>
              <a:ext cx="3292200" cy="0"/>
            </a:xfrm>
            <a:prstGeom prst="line">
              <a:avLst/>
            </a:prstGeom>
            <a:ln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" name="Line 24"/>
            <p:cNvSpPr/>
            <p:nvPr/>
          </p:nvSpPr>
          <p:spPr>
            <a:xfrm>
              <a:off x="2482560" y="1992960"/>
              <a:ext cx="2664360" cy="0"/>
            </a:xfrm>
            <a:prstGeom prst="line">
              <a:avLst/>
            </a:prstGeom>
            <a:ln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" name="Line 25"/>
            <p:cNvSpPr/>
            <p:nvPr/>
          </p:nvSpPr>
          <p:spPr>
            <a:xfrm>
              <a:off x="2798640" y="1480320"/>
              <a:ext cx="2212560" cy="0"/>
            </a:xfrm>
            <a:prstGeom prst="line">
              <a:avLst/>
            </a:prstGeom>
            <a:ln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1" name="Line 26"/>
          <p:cNvSpPr/>
          <p:nvPr/>
        </p:nvSpPr>
        <p:spPr>
          <a:xfrm>
            <a:off x="0" y="992160"/>
            <a:ext cx="24318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TextShape 27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FB4454CB-785E-4EB2-A0DF-07ADBA70A521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70880" y="1802520"/>
            <a:ext cx="1895400" cy="682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e5205a"/>
                </a:solidFill>
                <a:latin typeface="Proxima Nova Rg"/>
                <a:ea typeface="Proxima Nova Rg"/>
              </a:rPr>
              <a:t>Покровские ворота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2678760" y="1681200"/>
            <a:ext cx="6174360" cy="283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90000"/>
          </a:bodyPr>
          <a:p>
            <a:pPr marL="133200">
              <a:lnSpc>
                <a:spcPct val="100000"/>
              </a:lnSpc>
              <a:spcBef>
                <a:spcPts val="40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«Покровские ворота», 1982 г., реж. Михаил Козаков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33200"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Какая потребность Льва Евгеньевича фрустрируется?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Как вы поняли это?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Какие действия Лев Евгеньевич может предпринять, чтобы удовлетворить свою потребность?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Line 3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6" name="Рисунок 2" descr=""/>
          <p:cNvPicPr/>
          <p:nvPr/>
        </p:nvPicPr>
        <p:blipFill>
          <a:blip r:embed="rId1"/>
          <a:stretch/>
        </p:blipFill>
        <p:spPr>
          <a:xfrm>
            <a:off x="470880" y="2547000"/>
            <a:ext cx="1400760" cy="1472400"/>
          </a:xfrm>
          <a:prstGeom prst="rect">
            <a:avLst/>
          </a:prstGeom>
          <a:ln>
            <a:noFill/>
          </a:ln>
        </p:spPr>
      </p:pic>
      <p:sp>
        <p:nvSpPr>
          <p:cNvPr id="187" name="TextShape 4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B3514112-599B-434A-BCE6-A2A12F6A36B0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1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943200" y="2157840"/>
            <a:ext cx="162396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Покровские ворота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90" name="Рисунок 3" descr=""/>
          <p:cNvPicPr/>
          <p:nvPr/>
        </p:nvPicPr>
        <p:blipFill>
          <a:blip r:embed="rId1"/>
          <a:stretch/>
        </p:blipFill>
        <p:spPr>
          <a:xfrm>
            <a:off x="943200" y="1366200"/>
            <a:ext cx="626040" cy="658080"/>
          </a:xfrm>
          <a:prstGeom prst="rect">
            <a:avLst/>
          </a:prstGeom>
          <a:ln>
            <a:noFill/>
          </a:ln>
        </p:spPr>
      </p:pic>
      <p:sp>
        <p:nvSpPr>
          <p:cNvPr id="191" name="TextShape 3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E33700EC-285C-4BC2-9509-EDF9E619311D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943200" y="2973600"/>
            <a:ext cx="134244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Видео смотрите по </a:t>
            </a:r>
            <a:r>
              <a:rPr b="1" lang="ru-RU" sz="1600" spc="-1" strike="noStrike" u="sng">
                <a:solidFill>
                  <a:srgbClr val="0000ff"/>
                </a:solidFill>
                <a:uFillTx/>
                <a:latin typeface="Proxima Nova Rg"/>
                <a:ea typeface="Proxima Nova Rg"/>
                <a:hlinkClick r:id="rId2"/>
              </a:rPr>
              <a:t>ссылке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3"/>
          <a:stretch/>
        </p:blipFill>
        <p:spPr>
          <a:xfrm>
            <a:off x="3516120" y="1366200"/>
            <a:ext cx="2676960" cy="316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70880" y="1802520"/>
            <a:ext cx="1895400" cy="682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e5205a"/>
                </a:solidFill>
                <a:latin typeface="Proxima Nova Rg"/>
                <a:ea typeface="Proxima Nova Rg"/>
              </a:rPr>
              <a:t>Служебный роман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2678760" y="1681200"/>
            <a:ext cx="6174360" cy="283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133200">
              <a:lnSpc>
                <a:spcPct val="100000"/>
              </a:lnSpc>
              <a:spcBef>
                <a:spcPts val="40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«Служебный роман», 1977 г., реж. Эльдар Рязанов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33200">
              <a:lnSpc>
                <a:spcPct val="100000"/>
              </a:lnSpc>
              <a:spcBef>
                <a:spcPts val="400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Какая неудовлетворенная потребность заставляет Людмилу Прокофьевну расплакаться?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76280" indent="-342720">
              <a:lnSpc>
                <a:spcPct val="100000"/>
              </a:lnSpc>
              <a:spcBef>
                <a:spcPts val="400"/>
              </a:spcBef>
              <a:buClr>
                <a:srgbClr val="009655"/>
              </a:buClr>
              <a:buFont typeface="Aria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Что вам помогло прийти к такому выводу?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Line 3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7" name="Рисунок 2" descr=""/>
          <p:cNvPicPr/>
          <p:nvPr/>
        </p:nvPicPr>
        <p:blipFill>
          <a:blip r:embed="rId1"/>
          <a:stretch/>
        </p:blipFill>
        <p:spPr>
          <a:xfrm>
            <a:off x="470880" y="2547000"/>
            <a:ext cx="1400760" cy="1472400"/>
          </a:xfrm>
          <a:prstGeom prst="rect">
            <a:avLst/>
          </a:prstGeom>
          <a:ln>
            <a:noFill/>
          </a:ln>
        </p:spPr>
      </p:pic>
      <p:sp>
        <p:nvSpPr>
          <p:cNvPr id="198" name="TextShape 4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3FB62A6D-3B26-43AD-829D-B6188C7506F2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ne 1"/>
          <p:cNvSpPr/>
          <p:nvPr/>
        </p:nvSpPr>
        <p:spPr>
          <a:xfrm>
            <a:off x="0" y="992160"/>
            <a:ext cx="9144000" cy="0"/>
          </a:xfrm>
          <a:prstGeom prst="line">
            <a:avLst/>
          </a:prstGeom>
          <a:ln>
            <a:solidFill>
              <a:srgbClr val="d4b3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TextShape 2"/>
          <p:cNvSpPr txBox="1"/>
          <p:nvPr/>
        </p:nvSpPr>
        <p:spPr>
          <a:xfrm>
            <a:off x="8703720" y="4667400"/>
            <a:ext cx="226800" cy="225360"/>
          </a:xfrm>
          <a:prstGeom prst="rect">
            <a:avLst/>
          </a:prstGeom>
          <a:noFill/>
          <a:ln>
            <a:noFill/>
          </a:ln>
        </p:spPr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1F4C79D2-CC16-493D-A683-F222C9A6C147}" type="slidenum">
              <a:rPr b="0" lang="ru-RU" sz="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&lt;number&gt;</a:t>
            </a:fld>
            <a:endParaRPr b="0" lang="ru-RU" sz="800" spc="-1" strike="noStrike">
              <a:latin typeface="Times New Roman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943200" y="2157840"/>
            <a:ext cx="162396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Служебный роман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02" name="Рисунок 7" descr=""/>
          <p:cNvPicPr/>
          <p:nvPr/>
        </p:nvPicPr>
        <p:blipFill>
          <a:blip r:embed="rId1"/>
          <a:stretch/>
        </p:blipFill>
        <p:spPr>
          <a:xfrm>
            <a:off x="943200" y="1366200"/>
            <a:ext cx="626040" cy="658080"/>
          </a:xfrm>
          <a:prstGeom prst="rect">
            <a:avLst/>
          </a:prstGeom>
          <a:ln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943200" y="2973600"/>
            <a:ext cx="134244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Proxima Nova Rg"/>
                <a:ea typeface="Proxima Nova Rg"/>
              </a:rPr>
              <a:t>Видео смотрите по </a:t>
            </a:r>
            <a:r>
              <a:rPr b="1" lang="ru-RU" sz="1600" spc="-1" strike="noStrike" u="sng">
                <a:solidFill>
                  <a:srgbClr val="0000ff"/>
                </a:solidFill>
                <a:uFillTx/>
                <a:latin typeface="Proxima Nova Rg"/>
                <a:ea typeface="Proxima Nova Rg"/>
                <a:hlinkClick r:id="rId2"/>
              </a:rPr>
              <a:t>ссылке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3"/>
          <a:stretch/>
        </p:blipFill>
        <p:spPr>
          <a:xfrm>
            <a:off x="3200400" y="1457280"/>
            <a:ext cx="4388760" cy="287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Application>Neat_Office/6.2.8.2$Windows_x86 LibreOffice_project/</Application>
  <Words>800</Words>
  <Paragraphs>148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description/>
  <dc:language>ru-RU</dc:language>
  <cp:lastModifiedBy>Оболенская Алёна Германовна</cp:lastModifiedBy>
  <dcterms:modified xsi:type="dcterms:W3CDTF">2024-07-29T07:14:56Z</dcterms:modified>
  <cp:revision>10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